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90C21EB-B5AC-48C5-8520-ECB07955976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84B1-D0AC-4160-8FD6-7A01EB151EF7}" type="datetimeFigureOut">
              <a:rPr lang="en-IN" smtClean="0"/>
              <a:pPr/>
              <a:t>18-11-2021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90C21EB-B5AC-48C5-8520-ECB079559761}" type="slidenum">
              <a:rPr lang="en-IN" smtClean="0"/>
              <a:pPr/>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15E84B1-D0AC-4160-8FD6-7A01EB151EF7}" type="datetimeFigureOut">
              <a:rPr lang="en-IN" smtClean="0"/>
              <a:pPr/>
              <a:t>18-11-2021</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0C21EB-B5AC-48C5-8520-ECB07955976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75000"/>
            </a:schemeClr>
          </a:solidFill>
        </p:spPr>
        <p:txBody>
          <a:bodyPr/>
          <a:lstStyle/>
          <a:p>
            <a:pPr algn="ctr"/>
            <a:r>
              <a:rPr lang="en-US" sz="4800" dirty="0" smtClean="0">
                <a:solidFill>
                  <a:schemeClr val="accent6">
                    <a:lumMod val="75000"/>
                  </a:schemeClr>
                </a:solidFill>
                <a:latin typeface="+mn-lt"/>
              </a:rPr>
              <a:t>CONSTITUTION OF CHINA</a:t>
            </a:r>
            <a:endParaRPr lang="en-IN" sz="4800" dirty="0">
              <a:solidFill>
                <a:schemeClr val="accent6">
                  <a:lumMod val="75000"/>
                </a:schemeClr>
              </a:solidFill>
              <a:latin typeface="+mn-lt"/>
            </a:endParaRPr>
          </a:p>
        </p:txBody>
      </p:sp>
      <p:sp>
        <p:nvSpPr>
          <p:cNvPr id="3" name="Subtitle 2"/>
          <p:cNvSpPr>
            <a:spLocks noGrp="1"/>
          </p:cNvSpPr>
          <p:nvPr>
            <p:ph type="subTitle" idx="1"/>
          </p:nvPr>
        </p:nvSpPr>
        <p:spPr>
          <a:xfrm>
            <a:off x="762000" y="4357694"/>
            <a:ext cx="7626424" cy="1357306"/>
          </a:xfrm>
          <a:solidFill>
            <a:schemeClr val="bg1">
              <a:lumMod val="85000"/>
            </a:schemeClr>
          </a:solidFill>
        </p:spPr>
        <p:txBody>
          <a:bodyPr>
            <a:normAutofit/>
          </a:bodyPr>
          <a:lstStyle/>
          <a:p>
            <a:pPr algn="r"/>
            <a:r>
              <a:rPr lang="en-US" sz="3600" dirty="0" smtClean="0">
                <a:solidFill>
                  <a:schemeClr val="accent6">
                    <a:lumMod val="75000"/>
                  </a:schemeClr>
                </a:solidFill>
              </a:rPr>
              <a:t>FEATURES</a:t>
            </a:r>
          </a:p>
          <a:p>
            <a:r>
              <a:rPr lang="en-IN" sz="1500" dirty="0" smtClean="0"/>
              <a:t>Ms. </a:t>
            </a:r>
            <a:r>
              <a:rPr lang="en-IN" sz="1500" dirty="0" err="1" smtClean="0"/>
              <a:t>Ushus</a:t>
            </a:r>
            <a:r>
              <a:rPr lang="en-IN" sz="1500" dirty="0" smtClean="0"/>
              <a:t> Mol E U</a:t>
            </a:r>
          </a:p>
          <a:p>
            <a:r>
              <a:rPr lang="en-IN" sz="1500" dirty="0" smtClean="0"/>
              <a:t>Department of Political Science</a:t>
            </a:r>
          </a:p>
          <a:p>
            <a:pPr algn="r"/>
            <a:endParaRPr lang="en-IN" sz="3600" dirty="0">
              <a:solidFill>
                <a:schemeClr val="accent6">
                  <a:lumMod val="75000"/>
                </a:schemeClr>
              </a:solidFill>
            </a:endParaRPr>
          </a:p>
        </p:txBody>
      </p:sp>
    </p:spTree>
    <p:extLst>
      <p:ext uri="{BB962C8B-B14F-4D97-AF65-F5344CB8AC3E}">
        <p14:creationId xmlns:p14="http://schemas.microsoft.com/office/powerpoint/2010/main" xmlns="" val="1557783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1008112"/>
          </a:xfrm>
        </p:spPr>
        <p:txBody>
          <a:bodyPr>
            <a:normAutofit fontScale="90000"/>
          </a:bodyPr>
          <a:lstStyle/>
          <a:p>
            <a:pPr algn="ctr" fontAlgn="base"/>
            <a:r>
              <a:rPr lang="en-IN" dirty="0">
                <a:solidFill>
                  <a:srgbClr val="006699"/>
                </a:solidFill>
                <a:effectLst/>
                <a:latin typeface="inherit"/>
              </a:rPr>
              <a:t>Fundamental Rights and Duties</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628800"/>
            <a:ext cx="8183880" cy="4680520"/>
          </a:xfrm>
        </p:spPr>
        <p:txBody>
          <a:bodyPr>
            <a:normAutofit fontScale="92500" lnSpcReduction="10000"/>
          </a:bodyPr>
          <a:lstStyle/>
          <a:p>
            <a:r>
              <a:rPr lang="en-US" dirty="0">
                <a:solidFill>
                  <a:schemeClr val="accent1">
                    <a:lumMod val="75000"/>
                  </a:schemeClr>
                </a:solidFill>
                <a:latin typeface="Roboto"/>
              </a:rPr>
              <a:t>The Article 33-56 of Chapter II of the constitution give a detail description of the fundamental rights and duties of the citizens. The individual’s rights include right to vote, freedom of religion, freedom of speech, freedom of press, freedom of assembly, freedom of association, freedom of procession and of demonstration. The state also protects the right of citizens and their lawfully earned income saving, house, property and also his right to inherit property. The important duties include to safeguard the unity of the country, to abide by the laws of constitution, to defend the motherland and resist </a:t>
            </a:r>
            <a:r>
              <a:rPr lang="en-US" dirty="0" smtClean="0">
                <a:solidFill>
                  <a:schemeClr val="accent1">
                    <a:lumMod val="75000"/>
                  </a:schemeClr>
                </a:solidFill>
                <a:latin typeface="Roboto"/>
              </a:rPr>
              <a:t>aggression</a:t>
            </a:r>
            <a:r>
              <a:rPr lang="en-US" dirty="0">
                <a:solidFill>
                  <a:schemeClr val="accent1">
                    <a:lumMod val="75000"/>
                  </a:schemeClr>
                </a:solidFill>
                <a:latin typeface="Roboto"/>
              </a:rPr>
              <a:t> </a:t>
            </a:r>
            <a:r>
              <a:rPr lang="en-US" dirty="0" smtClean="0">
                <a:solidFill>
                  <a:schemeClr val="accent1">
                    <a:lumMod val="75000"/>
                  </a:schemeClr>
                </a:solidFill>
                <a:latin typeface="Roboto"/>
              </a:rPr>
              <a:t>etc.</a:t>
            </a:r>
            <a:endParaRPr lang="en-IN" dirty="0">
              <a:solidFill>
                <a:schemeClr val="accent1">
                  <a:lumMod val="75000"/>
                </a:schemeClr>
              </a:solidFill>
            </a:endParaRPr>
          </a:p>
        </p:txBody>
      </p:sp>
    </p:spTree>
    <p:extLst>
      <p:ext uri="{BB962C8B-B14F-4D97-AF65-F5344CB8AC3E}">
        <p14:creationId xmlns:p14="http://schemas.microsoft.com/office/powerpoint/2010/main" xmlns="" val="877590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32656"/>
            <a:ext cx="8183880" cy="1008112"/>
          </a:xfrm>
        </p:spPr>
        <p:txBody>
          <a:bodyPr>
            <a:normAutofit fontScale="90000"/>
          </a:bodyPr>
          <a:lstStyle/>
          <a:p>
            <a:pPr algn="ctr" fontAlgn="base"/>
            <a:r>
              <a:rPr lang="en-IN" dirty="0">
                <a:solidFill>
                  <a:srgbClr val="006699"/>
                </a:solidFill>
                <a:effectLst/>
                <a:latin typeface="inherit"/>
              </a:rPr>
              <a:t>Public Interest</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268760"/>
            <a:ext cx="8183880" cy="5112568"/>
          </a:xfrm>
        </p:spPr>
        <p:txBody>
          <a:bodyPr/>
          <a:lstStyle/>
          <a:p>
            <a:r>
              <a:rPr lang="en-US" dirty="0">
                <a:solidFill>
                  <a:schemeClr val="tx2">
                    <a:lumMod val="75000"/>
                  </a:schemeClr>
                </a:solidFill>
                <a:latin typeface="Roboto"/>
              </a:rPr>
              <a:t>The state forbids any person to use his private property to the detriment of the public interest. Again, it must be noted that in China, it is the government and in ultimate sense, the Communist Party that wholly determines what that “Public Interest” is.</a:t>
            </a:r>
            <a:endParaRPr lang="en-IN" dirty="0">
              <a:solidFill>
                <a:schemeClr val="tx2">
                  <a:lumMod val="75000"/>
                </a:schemeClr>
              </a:solidFill>
            </a:endParaRPr>
          </a:p>
        </p:txBody>
      </p:sp>
    </p:spTree>
    <p:extLst>
      <p:ext uri="{BB962C8B-B14F-4D97-AF65-F5344CB8AC3E}">
        <p14:creationId xmlns:p14="http://schemas.microsoft.com/office/powerpoint/2010/main" xmlns="" val="159829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1008112"/>
          </a:xfrm>
        </p:spPr>
        <p:txBody>
          <a:bodyPr/>
          <a:lstStyle/>
          <a:p>
            <a:pPr algn="ctr" fontAlgn="base"/>
            <a:r>
              <a:rPr lang="en-IN" dirty="0">
                <a:solidFill>
                  <a:srgbClr val="006699"/>
                </a:solidFill>
                <a:effectLst/>
                <a:latin typeface="inherit"/>
              </a:rPr>
              <a:t>No Discrimination and Exploitation</a:t>
            </a:r>
            <a:endParaRPr lang="en-IN" dirty="0">
              <a:solidFill>
                <a:srgbClr val="252525"/>
              </a:solidFill>
              <a:effectLst/>
              <a:latin typeface="Roboto Slab"/>
            </a:endParaRPr>
          </a:p>
        </p:txBody>
      </p:sp>
      <p:sp>
        <p:nvSpPr>
          <p:cNvPr id="3" name="Content Placeholder 2"/>
          <p:cNvSpPr>
            <a:spLocks noGrp="1"/>
          </p:cNvSpPr>
          <p:nvPr>
            <p:ph idx="1"/>
          </p:nvPr>
        </p:nvSpPr>
        <p:spPr>
          <a:xfrm>
            <a:off x="502920" y="1700808"/>
            <a:ext cx="8183880" cy="4248472"/>
          </a:xfrm>
        </p:spPr>
        <p:txBody>
          <a:bodyPr/>
          <a:lstStyle/>
          <a:p>
            <a:r>
              <a:rPr lang="en-US" dirty="0">
                <a:solidFill>
                  <a:schemeClr val="bg2">
                    <a:lumMod val="25000"/>
                  </a:schemeClr>
                </a:solidFill>
                <a:latin typeface="Roboto"/>
              </a:rPr>
              <a:t>The constitution of China declares that all nationalities are equal which a major characteristic of chines constitution is. All types of discrimination or oppression with any nationality and acts, which undermine the unity of the nationalities are prohibited. It also disbands the exploitation of man by man or exploitation of men by state</a:t>
            </a:r>
            <a:endParaRPr lang="en-IN" dirty="0">
              <a:solidFill>
                <a:schemeClr val="bg2">
                  <a:lumMod val="25000"/>
                </a:schemeClr>
              </a:solidFill>
            </a:endParaRPr>
          </a:p>
        </p:txBody>
      </p:sp>
    </p:spTree>
    <p:extLst>
      <p:ext uri="{BB962C8B-B14F-4D97-AF65-F5344CB8AC3E}">
        <p14:creationId xmlns:p14="http://schemas.microsoft.com/office/powerpoint/2010/main" xmlns="" val="360642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7544" y="332656"/>
            <a:ext cx="8352928" cy="6120680"/>
          </a:xfrm>
          <a:prstGeom prst="rect">
            <a:avLst/>
          </a:prstGeom>
        </p:spPr>
      </p:pic>
    </p:spTree>
    <p:extLst>
      <p:ext uri="{BB962C8B-B14F-4D97-AF65-F5344CB8AC3E}">
        <p14:creationId xmlns:p14="http://schemas.microsoft.com/office/powerpoint/2010/main" xmlns="" val="351588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51344"/>
            <a:ext cx="7704856" cy="4524315"/>
          </a:xfrm>
          <a:prstGeom prst="rect">
            <a:avLst/>
          </a:prstGeom>
        </p:spPr>
        <p:txBody>
          <a:bodyPr wrap="square">
            <a:spAutoFit/>
          </a:bodyPr>
          <a:lstStyle/>
          <a:p>
            <a:r>
              <a:rPr lang="en-US" sz="2400" b="0" i="0" dirty="0" smtClean="0">
                <a:solidFill>
                  <a:schemeClr val="accent1"/>
                </a:solidFill>
                <a:effectLst/>
                <a:latin typeface="Roboto"/>
              </a:rPr>
              <a:t>The draft of 1982 Constitution of China was prepared by the Central Committee of the Communist Party of China after prolonged nationwide discussions spread over a span of 2 years. It was officially recognized by the National People Congress (NPC), which met in December 1982. The draft of the Constitution adheres to four cardinal principles namely; adherence to socialist road, to the people’s democratic dictatorship, to, the leadership by the Communist Party of China and by Marxism, Leninism and Mao Zedong thought. Following are the salient features of Constitution of China.</a:t>
            </a:r>
            <a:endParaRPr lang="en-IN" sz="2400" dirty="0">
              <a:solidFill>
                <a:schemeClr val="accent1"/>
              </a:solidFill>
            </a:endParaRPr>
          </a:p>
        </p:txBody>
      </p:sp>
    </p:spTree>
    <p:extLst>
      <p:ext uri="{BB962C8B-B14F-4D97-AF65-F5344CB8AC3E}">
        <p14:creationId xmlns:p14="http://schemas.microsoft.com/office/powerpoint/2010/main" xmlns="" val="84992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80"/>
            <a:ext cx="8183880" cy="936104"/>
          </a:xfrm>
        </p:spPr>
        <p:txBody>
          <a:bodyPr>
            <a:normAutofit fontScale="90000"/>
          </a:bodyPr>
          <a:lstStyle/>
          <a:p>
            <a:pPr algn="ctr" fontAlgn="base"/>
            <a:r>
              <a:rPr lang="en-IN" dirty="0">
                <a:solidFill>
                  <a:srgbClr val="006699"/>
                </a:solidFill>
                <a:effectLst/>
                <a:latin typeface="inherit"/>
              </a:rPr>
              <a:t>A Written Document</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556792"/>
            <a:ext cx="8183880" cy="5040560"/>
          </a:xfrm>
        </p:spPr>
        <p:txBody>
          <a:bodyPr>
            <a:normAutofit/>
          </a:bodyPr>
          <a:lstStyle/>
          <a:p>
            <a:r>
              <a:rPr lang="en-US" sz="2000" dirty="0">
                <a:solidFill>
                  <a:schemeClr val="accent1"/>
                </a:solidFill>
                <a:latin typeface="Roboto"/>
              </a:rPr>
              <a:t>The Constitution of </a:t>
            </a:r>
            <a:r>
              <a:rPr lang="en-US" sz="2000" dirty="0" smtClean="0">
                <a:solidFill>
                  <a:schemeClr val="accent1"/>
                </a:solidFill>
                <a:latin typeface="Roboto"/>
              </a:rPr>
              <a:t>People’s </a:t>
            </a:r>
            <a:r>
              <a:rPr lang="en-US" sz="2000" dirty="0">
                <a:solidFill>
                  <a:schemeClr val="accent1"/>
                </a:solidFill>
                <a:latin typeface="Roboto"/>
              </a:rPr>
              <a:t>Republic of China is written in nature. It is a brief document containing 138 Articles, which comprises of four chapters. Though, it is brief yet it lays down in sufficient detail. The political, social and economic objectives ‘of the regime. It deals not only with the structure of the state machinery but is also embodies a program for future </a:t>
            </a:r>
            <a:r>
              <a:rPr lang="en-US" sz="2000" dirty="0" smtClean="0">
                <a:solidFill>
                  <a:schemeClr val="accent1"/>
                </a:solidFill>
                <a:latin typeface="Roboto"/>
              </a:rPr>
              <a:t>. </a:t>
            </a:r>
            <a:r>
              <a:rPr lang="en-US" sz="2000" dirty="0">
                <a:solidFill>
                  <a:schemeClr val="accent1"/>
                </a:solidFill>
                <a:latin typeface="Roboto"/>
              </a:rPr>
              <a:t>According to Article-I of Chinese constitution </a:t>
            </a:r>
            <a:r>
              <a:rPr lang="en-US" sz="2000" dirty="0" smtClean="0">
                <a:solidFill>
                  <a:schemeClr val="accent1"/>
                </a:solidFill>
                <a:latin typeface="Roboto"/>
              </a:rPr>
              <a:t>People’s </a:t>
            </a:r>
            <a:r>
              <a:rPr lang="en-US" sz="2000" dirty="0">
                <a:solidFill>
                  <a:schemeClr val="accent1"/>
                </a:solidFill>
                <a:latin typeface="Roboto"/>
              </a:rPr>
              <a:t>Republic of China (PRC) is a socialist state. The Socialist system is the basic system of </a:t>
            </a:r>
            <a:r>
              <a:rPr lang="en-US" sz="2000" dirty="0" smtClean="0">
                <a:solidFill>
                  <a:schemeClr val="accent1"/>
                </a:solidFill>
                <a:latin typeface="Roboto"/>
              </a:rPr>
              <a:t>People’s </a:t>
            </a:r>
            <a:r>
              <a:rPr lang="en-US" sz="2000" dirty="0">
                <a:solidFill>
                  <a:schemeClr val="accent1"/>
                </a:solidFill>
                <a:latin typeface="Roboto"/>
              </a:rPr>
              <a:t>Republic of China. No individual or organization is allowed to sabotage the socialist system. This principle is based on the definite ideology of Marxism and </a:t>
            </a:r>
            <a:r>
              <a:rPr lang="en-US" sz="2000" dirty="0" smtClean="0">
                <a:solidFill>
                  <a:schemeClr val="accent1"/>
                </a:solidFill>
                <a:latin typeface="Roboto"/>
              </a:rPr>
              <a:t>Leninism </a:t>
            </a:r>
            <a:r>
              <a:rPr lang="en-US" sz="2000" dirty="0">
                <a:solidFill>
                  <a:schemeClr val="accent1"/>
                </a:solidFill>
                <a:latin typeface="Roboto"/>
              </a:rPr>
              <a:t>as interpreted by </a:t>
            </a:r>
            <a:r>
              <a:rPr lang="en-US" sz="2000" baseline="-25000" dirty="0">
                <a:solidFill>
                  <a:schemeClr val="accent1"/>
                </a:solidFill>
                <a:latin typeface="Roboto"/>
              </a:rPr>
              <a:t>.</a:t>
            </a:r>
            <a:r>
              <a:rPr lang="en-US" sz="2000" dirty="0">
                <a:solidFill>
                  <a:schemeClr val="accent1"/>
                </a:solidFill>
                <a:latin typeface="Roboto"/>
              </a:rPr>
              <a:t>Chinese socialist leader Mao.</a:t>
            </a:r>
            <a:endParaRPr lang="en-IN" sz="2000" dirty="0">
              <a:solidFill>
                <a:schemeClr val="accent1"/>
              </a:solidFill>
            </a:endParaRPr>
          </a:p>
        </p:txBody>
      </p:sp>
    </p:spTree>
    <p:extLst>
      <p:ext uri="{BB962C8B-B14F-4D97-AF65-F5344CB8AC3E}">
        <p14:creationId xmlns:p14="http://schemas.microsoft.com/office/powerpoint/2010/main" xmlns="" val="141794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04664"/>
            <a:ext cx="8183880" cy="864096"/>
          </a:xfrm>
        </p:spPr>
        <p:txBody>
          <a:bodyPr/>
          <a:lstStyle/>
          <a:p>
            <a:pPr algn="ctr" fontAlgn="base"/>
            <a:r>
              <a:rPr lang="en-IN" dirty="0">
                <a:solidFill>
                  <a:srgbClr val="006699"/>
                </a:solidFill>
                <a:effectLst/>
                <a:latin typeface="inherit"/>
              </a:rPr>
              <a:t>Flexible Constitution</a:t>
            </a:r>
            <a:endParaRPr lang="en-IN" dirty="0">
              <a:solidFill>
                <a:srgbClr val="252525"/>
              </a:solidFill>
              <a:effectLst/>
              <a:latin typeface="Roboto Slab"/>
            </a:endParaRPr>
          </a:p>
        </p:txBody>
      </p:sp>
      <p:sp>
        <p:nvSpPr>
          <p:cNvPr id="3" name="Content Placeholder 2"/>
          <p:cNvSpPr>
            <a:spLocks noGrp="1"/>
          </p:cNvSpPr>
          <p:nvPr>
            <p:ph idx="1"/>
          </p:nvPr>
        </p:nvSpPr>
        <p:spPr>
          <a:xfrm>
            <a:off x="502920" y="1412776"/>
            <a:ext cx="8183880" cy="4608512"/>
          </a:xfrm>
        </p:spPr>
        <p:txBody>
          <a:bodyPr>
            <a:normAutofit fontScale="92500" lnSpcReduction="10000"/>
          </a:bodyPr>
          <a:lstStyle/>
          <a:p>
            <a:r>
              <a:rPr lang="en-US" dirty="0">
                <a:solidFill>
                  <a:schemeClr val="tx2">
                    <a:lumMod val="75000"/>
                  </a:schemeClr>
                </a:solidFill>
                <a:latin typeface="Roboto"/>
              </a:rPr>
              <a:t>The </a:t>
            </a:r>
            <a:r>
              <a:rPr lang="en-US" dirty="0" smtClean="0">
                <a:solidFill>
                  <a:schemeClr val="tx2">
                    <a:lumMod val="75000"/>
                  </a:schemeClr>
                </a:solidFill>
                <a:latin typeface="Roboto"/>
              </a:rPr>
              <a:t>Constitution of</a:t>
            </a:r>
            <a:r>
              <a:rPr lang="en-US" dirty="0">
                <a:solidFill>
                  <a:srgbClr val="212745">
                    <a:lumMod val="75000"/>
                  </a:srgbClr>
                </a:solidFill>
                <a:latin typeface="Roboto"/>
              </a:rPr>
              <a:t> China</a:t>
            </a:r>
            <a:r>
              <a:rPr lang="en-US" dirty="0" smtClean="0">
                <a:solidFill>
                  <a:schemeClr val="tx2">
                    <a:lumMod val="75000"/>
                  </a:schemeClr>
                </a:solidFill>
                <a:latin typeface="Roboto"/>
              </a:rPr>
              <a:t>  </a:t>
            </a:r>
            <a:r>
              <a:rPr lang="en-US" dirty="0">
                <a:solidFill>
                  <a:schemeClr val="tx2">
                    <a:lumMod val="75000"/>
                  </a:schemeClr>
                </a:solidFill>
                <a:latin typeface="Roboto"/>
              </a:rPr>
              <a:t>1982 is flexible. Article-64 of the constitution </a:t>
            </a:r>
            <a:r>
              <a:rPr lang="en-US" dirty="0" smtClean="0">
                <a:solidFill>
                  <a:schemeClr val="tx2">
                    <a:lumMod val="75000"/>
                  </a:schemeClr>
                </a:solidFill>
                <a:latin typeface="Roboto"/>
              </a:rPr>
              <a:t>declares</a:t>
            </a:r>
            <a:r>
              <a:rPr lang="en-US" dirty="0">
                <a:solidFill>
                  <a:schemeClr val="tx2">
                    <a:lumMod val="75000"/>
                  </a:schemeClr>
                </a:solidFill>
                <a:latin typeface="Roboto"/>
              </a:rPr>
              <a:t>, </a:t>
            </a:r>
            <a:r>
              <a:rPr lang="en-US" i="1" dirty="0">
                <a:solidFill>
                  <a:schemeClr val="tx2">
                    <a:lumMod val="75000"/>
                  </a:schemeClr>
                </a:solidFill>
                <a:latin typeface="Roboto"/>
              </a:rPr>
              <a:t>“Amendments to the constitution are to be propose by the standing committee of National People Congress (NPC) and by more than I/5</a:t>
            </a:r>
            <a:r>
              <a:rPr lang="en-US" i="1" baseline="30000" dirty="0">
                <a:solidFill>
                  <a:schemeClr val="tx2">
                    <a:lumMod val="75000"/>
                  </a:schemeClr>
                </a:solidFill>
                <a:latin typeface="Roboto"/>
              </a:rPr>
              <a:t>th </a:t>
            </a:r>
            <a:r>
              <a:rPr lang="en-US" i="1" dirty="0">
                <a:solidFill>
                  <a:schemeClr val="tx2">
                    <a:lumMod val="75000"/>
                  </a:schemeClr>
                </a:solidFill>
                <a:latin typeface="Roboto"/>
              </a:rPr>
              <a:t>of the deputies to the NPC and adopted the majority vote of more than 2/3</a:t>
            </a:r>
            <a:r>
              <a:rPr lang="en-US" i="1" baseline="30000" dirty="0">
                <a:solidFill>
                  <a:schemeClr val="tx2">
                    <a:lumMod val="75000"/>
                  </a:schemeClr>
                </a:solidFill>
                <a:latin typeface="Roboto"/>
              </a:rPr>
              <a:t>rd</a:t>
            </a:r>
            <a:r>
              <a:rPr lang="en-US" i="1" dirty="0">
                <a:solidFill>
                  <a:schemeClr val="tx2">
                    <a:lumMod val="75000"/>
                  </a:schemeClr>
                </a:solidFill>
                <a:latin typeface="Roboto"/>
              </a:rPr>
              <a:t> of all deputies to the Congress”. </a:t>
            </a:r>
            <a:r>
              <a:rPr lang="en-US" dirty="0">
                <a:solidFill>
                  <a:schemeClr val="tx2">
                    <a:lumMod val="75000"/>
                  </a:schemeClr>
                </a:solidFill>
                <a:latin typeface="Roboto"/>
              </a:rPr>
              <a:t>Statutes and resolutions are adopted by simple majority of the deputies of National People Congress.  In comparison with other rigid constitutions of the world the procedure of amendment in the Chinese Constitution is easier. Thus the constitution is not rigid, but a flexible</a:t>
            </a:r>
            <a:r>
              <a:rPr lang="en-US" dirty="0">
                <a:solidFill>
                  <a:srgbClr val="757575"/>
                </a:solidFill>
                <a:latin typeface="Roboto"/>
              </a:rPr>
              <a:t>.</a:t>
            </a:r>
            <a:endParaRPr lang="en-IN" dirty="0"/>
          </a:p>
        </p:txBody>
      </p:sp>
    </p:spTree>
    <p:extLst>
      <p:ext uri="{BB962C8B-B14F-4D97-AF65-F5344CB8AC3E}">
        <p14:creationId xmlns:p14="http://schemas.microsoft.com/office/powerpoint/2010/main" xmlns="" val="2697338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183880" cy="648072"/>
          </a:xfrm>
        </p:spPr>
        <p:txBody>
          <a:bodyPr>
            <a:noAutofit/>
          </a:bodyPr>
          <a:lstStyle/>
          <a:p>
            <a:pPr algn="ctr" fontAlgn="base"/>
            <a:r>
              <a:rPr lang="en-IN" dirty="0">
                <a:solidFill>
                  <a:srgbClr val="006699"/>
                </a:solidFill>
                <a:effectLst/>
                <a:latin typeface="inherit"/>
              </a:rPr>
              <a:t>Unitary system</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467544" y="1340768"/>
            <a:ext cx="8280920" cy="4896544"/>
          </a:xfrm>
        </p:spPr>
        <p:txBody>
          <a:bodyPr/>
          <a:lstStyle/>
          <a:p>
            <a:r>
              <a:rPr lang="en-US" dirty="0">
                <a:solidFill>
                  <a:schemeClr val="tx2">
                    <a:lumMod val="75000"/>
                  </a:schemeClr>
                </a:solidFill>
                <a:latin typeface="Roboto"/>
              </a:rPr>
              <a:t>The 1982 Constitution like the previous ones (1954.1975.1978) provides for a unitary system. It provides for the centralization of powers at the Centre. Though there are provinces autonomous regimes and municipalities, but they are given powers by the Central Government, which can be taken always whenever it is so desired.</a:t>
            </a:r>
            <a:endParaRPr lang="en-IN" dirty="0">
              <a:solidFill>
                <a:schemeClr val="tx2">
                  <a:lumMod val="75000"/>
                </a:schemeClr>
              </a:solidFill>
            </a:endParaRPr>
          </a:p>
        </p:txBody>
      </p:sp>
    </p:spTree>
    <p:extLst>
      <p:ext uri="{BB962C8B-B14F-4D97-AF65-F5344CB8AC3E}">
        <p14:creationId xmlns:p14="http://schemas.microsoft.com/office/powerpoint/2010/main" xmlns="" val="415785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80"/>
            <a:ext cx="8183880" cy="936104"/>
          </a:xfrm>
        </p:spPr>
        <p:txBody>
          <a:bodyPr>
            <a:normAutofit fontScale="90000"/>
          </a:bodyPr>
          <a:lstStyle/>
          <a:p>
            <a:pPr algn="ctr" fontAlgn="base"/>
            <a:r>
              <a:rPr lang="en-IN" dirty="0">
                <a:solidFill>
                  <a:srgbClr val="006699"/>
                </a:solidFill>
                <a:effectLst/>
                <a:latin typeface="inherit"/>
              </a:rPr>
              <a:t>People’s Republic</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467544" y="1772816"/>
            <a:ext cx="8183880" cy="4392488"/>
          </a:xfrm>
        </p:spPr>
        <p:txBody>
          <a:bodyPr>
            <a:normAutofit fontScale="92500" lnSpcReduction="20000"/>
          </a:bodyPr>
          <a:lstStyle/>
          <a:p>
            <a:r>
              <a:rPr lang="en-US" dirty="0">
                <a:solidFill>
                  <a:schemeClr val="bg2">
                    <a:lumMod val="25000"/>
                  </a:schemeClr>
                </a:solidFill>
                <a:latin typeface="Roboto"/>
              </a:rPr>
              <a:t>Article-II of the Constitution says that all powers in People Republic of China belong to the people, which are exercised through National People Congress and Local People’s Congress. The people administer the state affairs and manage their economic, social and other affairs through various channels in various ways in accordance with law. The </a:t>
            </a:r>
            <a:r>
              <a:rPr lang="en-US" dirty="0" smtClean="0">
                <a:solidFill>
                  <a:schemeClr val="bg2">
                    <a:lumMod val="25000"/>
                  </a:schemeClr>
                </a:solidFill>
                <a:latin typeface="Roboto"/>
              </a:rPr>
              <a:t>People’s </a:t>
            </a:r>
            <a:r>
              <a:rPr lang="en-US" dirty="0">
                <a:solidFill>
                  <a:schemeClr val="bg2">
                    <a:lumMod val="25000"/>
                  </a:schemeClr>
                </a:solidFill>
                <a:latin typeface="Roboto"/>
              </a:rPr>
              <a:t>Republic of China is a state of people’s democratic dictatorships led by the working class based on allowance of workers and peasants and rallying all democratic classes and various nationalities within the country.</a:t>
            </a:r>
            <a:endParaRPr lang="en-IN" dirty="0">
              <a:solidFill>
                <a:schemeClr val="bg2">
                  <a:lumMod val="25000"/>
                </a:schemeClr>
              </a:solidFill>
            </a:endParaRPr>
          </a:p>
        </p:txBody>
      </p:sp>
    </p:spTree>
    <p:extLst>
      <p:ext uri="{BB962C8B-B14F-4D97-AF65-F5344CB8AC3E}">
        <p14:creationId xmlns:p14="http://schemas.microsoft.com/office/powerpoint/2010/main" xmlns="" val="115722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183880" cy="936104"/>
          </a:xfrm>
        </p:spPr>
        <p:txBody>
          <a:bodyPr>
            <a:normAutofit fontScale="90000"/>
          </a:bodyPr>
          <a:lstStyle/>
          <a:p>
            <a:pPr algn="ctr" fontAlgn="base"/>
            <a:r>
              <a:rPr lang="en-IN" dirty="0">
                <a:solidFill>
                  <a:srgbClr val="006699"/>
                </a:solidFill>
                <a:effectLst/>
                <a:latin typeface="inherit"/>
              </a:rPr>
              <a:t>Democratic Centralism</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412776"/>
            <a:ext cx="8183880" cy="4968552"/>
          </a:xfrm>
        </p:spPr>
        <p:txBody>
          <a:bodyPr>
            <a:normAutofit fontScale="77500" lnSpcReduction="20000"/>
          </a:bodyPr>
          <a:lstStyle/>
          <a:p>
            <a:pPr fontAlgn="base"/>
            <a:r>
              <a:rPr lang="en-US" sz="3100" dirty="0">
                <a:solidFill>
                  <a:schemeClr val="tx2">
                    <a:lumMod val="75000"/>
                  </a:schemeClr>
                </a:solidFill>
                <a:latin typeface="Roboto"/>
              </a:rPr>
              <a:t>The Article-III of the constitution lays down that the state organs of People Republic of China apply the principle of democratic centralism. The National People at different levels is instituted through democratic election and responsible to the people. All the state organs are created by the people’s congresses. The division of powers and functions between the Centre and the local state organs is guided by the principle of giving full play to initiative and enthusiasm of local authorities under the unified leadership of central authorities. The government of the People Republic of China is a government of the People’s Congress on the principle of democratic centralism.</a:t>
            </a:r>
          </a:p>
          <a:p>
            <a:r>
              <a:rPr lang="en-US" dirty="0"/>
              <a:t/>
            </a:r>
            <a:br>
              <a:rPr lang="en-US" dirty="0"/>
            </a:br>
            <a:endParaRPr lang="en-IN" dirty="0"/>
          </a:p>
        </p:txBody>
      </p:sp>
    </p:spTree>
    <p:extLst>
      <p:ext uri="{BB962C8B-B14F-4D97-AF65-F5344CB8AC3E}">
        <p14:creationId xmlns:p14="http://schemas.microsoft.com/office/powerpoint/2010/main" xmlns="" val="3482770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92696"/>
            <a:ext cx="8183880" cy="936104"/>
          </a:xfrm>
        </p:spPr>
        <p:txBody>
          <a:bodyPr>
            <a:normAutofit fontScale="90000"/>
          </a:bodyPr>
          <a:lstStyle/>
          <a:p>
            <a:pPr algn="ctr" fontAlgn="base"/>
            <a:r>
              <a:rPr lang="en-US" dirty="0">
                <a:solidFill>
                  <a:srgbClr val="006699"/>
                </a:solidFill>
                <a:effectLst/>
                <a:latin typeface="inherit"/>
              </a:rPr>
              <a:t>Communist Party of China (CPC)</a:t>
            </a:r>
            <a:r>
              <a:rPr lang="en-US" dirty="0">
                <a:solidFill>
                  <a:srgbClr val="252525"/>
                </a:solidFill>
                <a:effectLst/>
                <a:latin typeface="Roboto Slab"/>
              </a:rPr>
              <a:t/>
            </a:r>
            <a:br>
              <a:rPr lang="en-US" dirty="0">
                <a:solidFill>
                  <a:srgbClr val="252525"/>
                </a:solidFill>
                <a:effectLst/>
                <a:latin typeface="Roboto Slab"/>
              </a:rPr>
            </a:br>
            <a:endParaRPr lang="en-IN" dirty="0"/>
          </a:p>
        </p:txBody>
      </p:sp>
      <p:sp>
        <p:nvSpPr>
          <p:cNvPr id="3" name="Content Placeholder 2"/>
          <p:cNvSpPr>
            <a:spLocks noGrp="1"/>
          </p:cNvSpPr>
          <p:nvPr>
            <p:ph idx="1"/>
          </p:nvPr>
        </p:nvSpPr>
        <p:spPr>
          <a:xfrm>
            <a:off x="502920" y="1556792"/>
            <a:ext cx="8183880" cy="4896544"/>
          </a:xfrm>
        </p:spPr>
        <p:txBody>
          <a:bodyPr>
            <a:normAutofit fontScale="92500" lnSpcReduction="20000"/>
          </a:bodyPr>
          <a:lstStyle/>
          <a:p>
            <a:r>
              <a:rPr lang="en-US" dirty="0">
                <a:solidFill>
                  <a:schemeClr val="bg2">
                    <a:lumMod val="25000"/>
                  </a:schemeClr>
                </a:solidFill>
                <a:latin typeface="Roboto"/>
              </a:rPr>
              <a:t>Like the Soviet Russia, the political system of China is also characterized by one party system i.e. the Communist Party of China (CPC) under the leadership of Mao Zedong and Marxist and Leninist thought is the guiding and controlling force and agency (in China). Though the Constitution does not emphatically and clearly declares the supreme position of the Communist Party, yet in practice, the party exercises complete control over the machinery of the government. The party occupies the position of permanently not only in the legislative and executive but also to the judicial branch. Thus every organ of .the government is under its control and nothing can be done either without its consent or against its will.</a:t>
            </a:r>
            <a:endParaRPr lang="en-IN" dirty="0">
              <a:solidFill>
                <a:schemeClr val="bg2">
                  <a:lumMod val="25000"/>
                </a:schemeClr>
              </a:solidFill>
            </a:endParaRPr>
          </a:p>
        </p:txBody>
      </p:sp>
    </p:spTree>
    <p:extLst>
      <p:ext uri="{BB962C8B-B14F-4D97-AF65-F5344CB8AC3E}">
        <p14:creationId xmlns:p14="http://schemas.microsoft.com/office/powerpoint/2010/main" xmlns="" val="198802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864096"/>
          </a:xfrm>
        </p:spPr>
        <p:txBody>
          <a:bodyPr/>
          <a:lstStyle/>
          <a:p>
            <a:pPr algn="ctr" fontAlgn="base"/>
            <a:r>
              <a:rPr lang="en-IN" dirty="0">
                <a:solidFill>
                  <a:srgbClr val="006699"/>
                </a:solidFill>
                <a:effectLst/>
                <a:latin typeface="inherit"/>
              </a:rPr>
              <a:t>Unicameral Legislature</a:t>
            </a:r>
            <a:endParaRPr lang="en-IN" dirty="0">
              <a:solidFill>
                <a:srgbClr val="252525"/>
              </a:solidFill>
              <a:effectLst/>
              <a:latin typeface="Roboto Slab"/>
            </a:endParaRPr>
          </a:p>
        </p:txBody>
      </p:sp>
      <p:sp>
        <p:nvSpPr>
          <p:cNvPr id="3" name="Content Placeholder 2"/>
          <p:cNvSpPr>
            <a:spLocks noGrp="1"/>
          </p:cNvSpPr>
          <p:nvPr>
            <p:ph idx="1"/>
          </p:nvPr>
        </p:nvSpPr>
        <p:spPr>
          <a:xfrm>
            <a:off x="502920" y="1412776"/>
            <a:ext cx="8183880" cy="4536504"/>
          </a:xfrm>
        </p:spPr>
        <p:txBody>
          <a:bodyPr/>
          <a:lstStyle/>
          <a:p>
            <a:r>
              <a:rPr lang="en-US" dirty="0">
                <a:solidFill>
                  <a:schemeClr val="bg2">
                    <a:lumMod val="25000"/>
                  </a:schemeClr>
                </a:solidFill>
                <a:latin typeface="Roboto"/>
              </a:rPr>
              <a:t>The constitution of the People Republic of China declares that there will be a unicameral legislature to be known as National People’s Congress (NPC). It is the highest organ of the state power and the sole legislative assembly of China. It is repository of all powers and authority in the country and people exercise their powers through it. Its deputies are directly elected by the people.</a:t>
            </a:r>
            <a:endParaRPr lang="en-IN" dirty="0">
              <a:solidFill>
                <a:schemeClr val="bg2">
                  <a:lumMod val="25000"/>
                </a:schemeClr>
              </a:solidFill>
            </a:endParaRPr>
          </a:p>
        </p:txBody>
      </p:sp>
    </p:spTree>
    <p:extLst>
      <p:ext uri="{BB962C8B-B14F-4D97-AF65-F5344CB8AC3E}">
        <p14:creationId xmlns:p14="http://schemas.microsoft.com/office/powerpoint/2010/main" xmlns="" val="877811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95</TotalTime>
  <Words>967</Words>
  <Application>Microsoft Office PowerPoint</Application>
  <PresentationFormat>On-screen Show (4:3)</PresentationFormat>
  <Paragraphs>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CONSTITUTION OF CHINA</vt:lpstr>
      <vt:lpstr>Slide 2</vt:lpstr>
      <vt:lpstr>A Written Document </vt:lpstr>
      <vt:lpstr>Flexible Constitution</vt:lpstr>
      <vt:lpstr>Unitary system </vt:lpstr>
      <vt:lpstr>People’s Republic </vt:lpstr>
      <vt:lpstr>Democratic Centralism </vt:lpstr>
      <vt:lpstr>Communist Party of China (CPC) </vt:lpstr>
      <vt:lpstr>Unicameral Legislature</vt:lpstr>
      <vt:lpstr>Fundamental Rights and Duties </vt:lpstr>
      <vt:lpstr>Public Interest </vt:lpstr>
      <vt:lpstr>No Discrimination and Exploitation</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OF CHINA</dc:title>
  <dc:creator>Lenovo</dc:creator>
  <cp:lastModifiedBy>Windows User</cp:lastModifiedBy>
  <cp:revision>11</cp:revision>
  <dcterms:created xsi:type="dcterms:W3CDTF">2020-07-08T14:58:45Z</dcterms:created>
  <dcterms:modified xsi:type="dcterms:W3CDTF">2021-11-18T12:32:57Z</dcterms:modified>
</cp:coreProperties>
</file>